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Lato" charset="0"/>
      <p:regular r:id="rId17"/>
      <p:bold r:id="rId18"/>
      <p:italic r:id="rId19"/>
      <p:boldItalic r:id="rId20"/>
    </p:embeddedFont>
    <p:embeddedFont>
      <p:font typeface="Raleway" charset="0"/>
      <p:regular r:id="rId21"/>
      <p:bold r:id="rId22"/>
      <p:italic r:id="rId23"/>
      <p:boldItalic r:id="rId24"/>
    </p:embeddedFont>
    <p:embeddedFont>
      <p:font typeface="Algerian" pitchFamily="82" charset="0"/>
      <p:regular r:id="rId25"/>
    </p:embeddedFont>
    <p:embeddedFont>
      <p:font typeface="Lobster" charset="0"/>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1E93C669-1FC6-4CDF-99EA-49F224CC14DA}">
  <a:tblStyle styleId="{1E93C669-1FC6-4CDF-99EA-49F224CC14D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napToGrid="0">
      <p:cViewPr varScale="1">
        <p:scale>
          <a:sx n="86" d="100"/>
          <a:sy n="86" d="100"/>
        </p:scale>
        <p:origin x="-80" y="-272"/>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8d9184e9e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8d9184e9e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8d9184e9e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8d9184e9e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8d9184e9e5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8d9184e9e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e965474a9_3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e965474a9_3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8d9184e9e5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8d9184e9e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d5b15f0a3_5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d251bb473_0_6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d251bb473_0_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d251bb473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cb9a0b074_1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d814cf7d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d814cf7d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cb9a0b074_1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cb9a0b074_1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d9184e9e5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d9184e9e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353535"/>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AA84F"/>
        </a:solidFill>
        <a:effectLst/>
      </p:bgPr>
    </p:bg>
    <p:spTree>
      <p:nvGrpSpPr>
        <p:cNvPr id="1" name="Shape 71"/>
        <p:cNvGrpSpPr/>
        <p:nvPr/>
      </p:nvGrpSpPr>
      <p:grpSpPr>
        <a:xfrm>
          <a:off x="0" y="0"/>
          <a:ext cx="0" cy="0"/>
          <a:chOff x="0" y="0"/>
          <a:chExt cx="0" cy="0"/>
        </a:xfrm>
      </p:grpSpPr>
      <p:sp>
        <p:nvSpPr>
          <p:cNvPr id="72" name="Google Shape;72;p13"/>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smtClean="0"/>
              <a:t> </a:t>
            </a:r>
            <a:r>
              <a:rPr lang="en" sz="2400" b="1" dirty="0" smtClean="0"/>
              <a:t>  SheHack’20                                             A-05</a:t>
            </a:r>
            <a:endParaRPr sz="2400" b="1"/>
          </a:p>
        </p:txBody>
      </p:sp>
      <p:sp>
        <p:nvSpPr>
          <p:cNvPr id="73" name="Google Shape;73;p13"/>
          <p:cNvSpPr txBox="1"/>
          <p:nvPr/>
        </p:nvSpPr>
        <p:spPr>
          <a:xfrm>
            <a:off x="143375" y="2132675"/>
            <a:ext cx="6630900" cy="136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400" b="1" dirty="0">
                <a:solidFill>
                  <a:srgbClr val="FFFFFF"/>
                </a:solidFill>
                <a:latin typeface="Lato"/>
                <a:ea typeface="Lato"/>
                <a:cs typeface="Lato"/>
                <a:sym typeface="Lato"/>
              </a:rPr>
              <a:t>FarmHUb</a:t>
            </a:r>
            <a:endParaRPr sz="5400" b="1">
              <a:solidFill>
                <a:srgbClr val="FFFFFF"/>
              </a:solidFill>
              <a:latin typeface="Lato"/>
              <a:ea typeface="Lato"/>
              <a:cs typeface="Lato"/>
              <a:sym typeface="Lato"/>
            </a:endParaRPr>
          </a:p>
        </p:txBody>
      </p:sp>
      <p:pic>
        <p:nvPicPr>
          <p:cNvPr id="74" name="Google Shape;74;p13"/>
          <p:cNvPicPr preferRelativeResize="0"/>
          <p:nvPr/>
        </p:nvPicPr>
        <p:blipFill>
          <a:blip r:embed="rId3">
            <a:alphaModFix/>
          </a:blip>
          <a:stretch>
            <a:fillRect/>
          </a:stretch>
        </p:blipFill>
        <p:spPr>
          <a:xfrm>
            <a:off x="0" y="88022"/>
            <a:ext cx="9144002" cy="20446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6AA84F"/>
        </a:solidFill>
        <a:effectLst/>
      </p:bgPr>
    </p:bg>
    <p:spTree>
      <p:nvGrpSpPr>
        <p:cNvPr id="1" name="Shape 130"/>
        <p:cNvGrpSpPr/>
        <p:nvPr/>
      </p:nvGrpSpPr>
      <p:grpSpPr>
        <a:xfrm>
          <a:off x="0" y="0"/>
          <a:ext cx="0" cy="0"/>
          <a:chOff x="0" y="0"/>
          <a:chExt cx="0" cy="0"/>
        </a:xfrm>
      </p:grpSpPr>
      <p:sp>
        <p:nvSpPr>
          <p:cNvPr id="132" name="Google Shape;132;p22"/>
          <p:cNvSpPr txBox="1"/>
          <p:nvPr/>
        </p:nvSpPr>
        <p:spPr>
          <a:xfrm>
            <a:off x="663100" y="215050"/>
            <a:ext cx="5430300" cy="59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400" b="1">
              <a:solidFill>
                <a:srgbClr val="FFFFFF"/>
              </a:solidFill>
              <a:latin typeface="Lato"/>
              <a:ea typeface="Lato"/>
              <a:cs typeface="Lato"/>
              <a:sym typeface="Lato"/>
            </a:endParaRPr>
          </a:p>
        </p:txBody>
      </p:sp>
      <p:sp>
        <p:nvSpPr>
          <p:cNvPr id="4" name="TextBox 3"/>
          <p:cNvSpPr txBox="1"/>
          <p:nvPr/>
        </p:nvSpPr>
        <p:spPr>
          <a:xfrm>
            <a:off x="2131142" y="958645"/>
            <a:ext cx="5176684" cy="1200329"/>
          </a:xfrm>
          <a:prstGeom prst="rect">
            <a:avLst/>
          </a:prstGeom>
          <a:noFill/>
        </p:spPr>
        <p:txBody>
          <a:bodyPr wrap="square" rtlCol="0">
            <a:spAutoFit/>
          </a:bodyPr>
          <a:lstStyle/>
          <a:p>
            <a:r>
              <a:rPr lang="en-IN" sz="7200" dirty="0" smtClean="0">
                <a:solidFill>
                  <a:schemeClr val="bg1"/>
                </a:solidFill>
                <a:latin typeface="Algerian" pitchFamily="82" charset="0"/>
              </a:rPr>
              <a:t>Thanks!!</a:t>
            </a:r>
            <a:endParaRPr lang="en-US" sz="7200" dirty="0">
              <a:solidFill>
                <a:schemeClr val="bg1"/>
              </a:solidFill>
              <a:latin typeface="Algerian" pitchFamily="82"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8761D"/>
        </a:solidFill>
        <a:effectLst/>
      </p:bgPr>
    </p:bg>
    <p:spTree>
      <p:nvGrpSpPr>
        <p:cNvPr id="1" name="Shape 136"/>
        <p:cNvGrpSpPr/>
        <p:nvPr/>
      </p:nvGrpSpPr>
      <p:grpSpPr>
        <a:xfrm>
          <a:off x="0" y="0"/>
          <a:ext cx="0" cy="0"/>
          <a:chOff x="0" y="0"/>
          <a:chExt cx="0" cy="0"/>
        </a:xfrm>
      </p:grpSpPr>
      <p:sp>
        <p:nvSpPr>
          <p:cNvPr id="137" name="Google Shape;137;p23"/>
          <p:cNvSpPr txBox="1"/>
          <p:nvPr/>
        </p:nvSpPr>
        <p:spPr>
          <a:xfrm>
            <a:off x="555575" y="430125"/>
            <a:ext cx="6595200" cy="96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0" b="1">
                <a:solidFill>
                  <a:srgbClr val="38761D"/>
                </a:solidFill>
                <a:highlight>
                  <a:srgbClr val="FFFFFF"/>
                </a:highlight>
                <a:latin typeface="Lato"/>
                <a:ea typeface="Lato"/>
                <a:cs typeface="Lato"/>
                <a:sym typeface="Lato"/>
              </a:rPr>
              <a:t>Advantage</a:t>
            </a:r>
            <a:endParaRPr sz="4000" b="1">
              <a:solidFill>
                <a:srgbClr val="38761D"/>
              </a:solidFill>
              <a:highlight>
                <a:srgbClr val="FFFFFF"/>
              </a:highlight>
              <a:latin typeface="Lato"/>
              <a:ea typeface="Lato"/>
              <a:cs typeface="Lato"/>
              <a:sym typeface="Lato"/>
            </a:endParaRPr>
          </a:p>
        </p:txBody>
      </p:sp>
      <p:sp>
        <p:nvSpPr>
          <p:cNvPr id="138" name="Google Shape;138;p23"/>
          <p:cNvSpPr txBox="1"/>
          <p:nvPr/>
        </p:nvSpPr>
        <p:spPr>
          <a:xfrm>
            <a:off x="555575" y="1630875"/>
            <a:ext cx="7509000" cy="31362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1200"/>
              </a:spcBef>
              <a:spcAft>
                <a:spcPts val="0"/>
              </a:spcAft>
              <a:buClr>
                <a:schemeClr val="dk2"/>
              </a:buClr>
              <a:buSzPts val="1100"/>
              <a:buFont typeface="Arial"/>
              <a:buNone/>
            </a:pPr>
            <a:r>
              <a:rPr lang="en" sz="1600" b="1">
                <a:solidFill>
                  <a:schemeClr val="lt1"/>
                </a:solidFill>
              </a:rPr>
              <a:t>FarmHub application includes following advantages:</a:t>
            </a:r>
            <a:endParaRPr sz="1600" b="1">
              <a:solidFill>
                <a:schemeClr val="lt1"/>
              </a:solidFill>
            </a:endParaRPr>
          </a:p>
          <a:p>
            <a:pPr marL="685800" lvl="0" indent="-228600" algn="just" rtl="0">
              <a:lnSpc>
                <a:spcPct val="150000"/>
              </a:lnSpc>
              <a:spcBef>
                <a:spcPts val="1200"/>
              </a:spcBef>
              <a:spcAft>
                <a:spcPts val="0"/>
              </a:spcAft>
              <a:buClr>
                <a:schemeClr val="dk2"/>
              </a:buClr>
              <a:buSzPts val="1100"/>
              <a:buFont typeface="Arial"/>
              <a:buNone/>
            </a:pPr>
            <a:r>
              <a:rPr lang="en" sz="1600">
                <a:solidFill>
                  <a:schemeClr val="lt1"/>
                </a:solidFill>
              </a:rPr>
              <a:t>●</a:t>
            </a:r>
            <a:r>
              <a:rPr lang="en" sz="700">
                <a:solidFill>
                  <a:schemeClr val="lt1"/>
                </a:solidFill>
                <a:latin typeface="Times New Roman"/>
                <a:ea typeface="Times New Roman"/>
                <a:cs typeface="Times New Roman"/>
                <a:sym typeface="Times New Roman"/>
              </a:rPr>
              <a:t>	</a:t>
            </a:r>
            <a:r>
              <a:rPr lang="en" sz="1600" b="1">
                <a:solidFill>
                  <a:schemeClr val="lt1"/>
                </a:solidFill>
              </a:rPr>
              <a:t>Easy to access the food forecast demand to predict demand helpful for market to push their request earlier.</a:t>
            </a:r>
            <a:endParaRPr sz="1600" b="1">
              <a:solidFill>
                <a:schemeClr val="lt1"/>
              </a:solidFill>
            </a:endParaRPr>
          </a:p>
          <a:p>
            <a:pPr marL="685800" lvl="0" indent="-228600" algn="just" rtl="0">
              <a:lnSpc>
                <a:spcPct val="150000"/>
              </a:lnSpc>
              <a:spcBef>
                <a:spcPts val="0"/>
              </a:spcBef>
              <a:spcAft>
                <a:spcPts val="0"/>
              </a:spcAft>
              <a:buNone/>
            </a:pPr>
            <a:r>
              <a:rPr lang="en" sz="1600">
                <a:solidFill>
                  <a:schemeClr val="lt1"/>
                </a:solidFill>
              </a:rPr>
              <a:t>●</a:t>
            </a:r>
            <a:r>
              <a:rPr lang="en" sz="700">
                <a:solidFill>
                  <a:schemeClr val="lt1"/>
                </a:solidFill>
                <a:latin typeface="Times New Roman"/>
                <a:ea typeface="Times New Roman"/>
                <a:cs typeface="Times New Roman"/>
                <a:sym typeface="Times New Roman"/>
              </a:rPr>
              <a:t>	</a:t>
            </a:r>
            <a:r>
              <a:rPr lang="en" sz="1600" b="1">
                <a:solidFill>
                  <a:schemeClr val="lt1"/>
                </a:solidFill>
              </a:rPr>
              <a:t>Less time and without going market, we can find the best suitable market and price.</a:t>
            </a:r>
            <a:endParaRPr sz="1600" b="1">
              <a:solidFill>
                <a:schemeClr val="lt1"/>
              </a:solidFill>
            </a:endParaRPr>
          </a:p>
          <a:p>
            <a:pPr marL="0" lvl="0" indent="0" algn="l" rtl="0">
              <a:spcBef>
                <a:spcPts val="0"/>
              </a:spcBef>
              <a:spcAft>
                <a:spcPts val="0"/>
              </a:spcAft>
              <a:buNone/>
            </a:pPr>
            <a:r>
              <a:rPr lang="en" sz="1600" b="1">
                <a:solidFill>
                  <a:schemeClr val="lt1"/>
                </a:solidFill>
              </a:rPr>
              <a:t>        </a:t>
            </a:r>
            <a:r>
              <a:rPr lang="en" sz="3500" b="1">
                <a:solidFill>
                  <a:schemeClr val="lt1"/>
                </a:solidFill>
              </a:rPr>
              <a:t> .</a:t>
            </a:r>
            <a:r>
              <a:rPr lang="en" sz="1600" b="1">
                <a:solidFill>
                  <a:schemeClr val="lt1"/>
                </a:solidFill>
              </a:rPr>
              <a:t>Helpful to markets, taking consideration of current situation</a:t>
            </a:r>
            <a:endParaRPr>
              <a:solidFill>
                <a:schemeClr val="l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8761D"/>
        </a:solidFill>
        <a:effectLst/>
      </p:bgPr>
    </p:bg>
    <p:spTree>
      <p:nvGrpSpPr>
        <p:cNvPr id="1" name="Shape 142"/>
        <p:cNvGrpSpPr/>
        <p:nvPr/>
      </p:nvGrpSpPr>
      <p:grpSpPr>
        <a:xfrm>
          <a:off x="0" y="0"/>
          <a:ext cx="0" cy="0"/>
          <a:chOff x="0" y="0"/>
          <a:chExt cx="0" cy="0"/>
        </a:xfrm>
      </p:grpSpPr>
      <p:sp>
        <p:nvSpPr>
          <p:cNvPr id="143" name="Google Shape;143;p24"/>
          <p:cNvSpPr txBox="1"/>
          <p:nvPr/>
        </p:nvSpPr>
        <p:spPr>
          <a:xfrm>
            <a:off x="1469575" y="250900"/>
            <a:ext cx="5394300" cy="82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latin typeface="Lato"/>
                <a:ea typeface="Lato"/>
                <a:cs typeface="Lato"/>
                <a:sym typeface="Lato"/>
              </a:rPr>
              <a:t>            </a:t>
            </a:r>
            <a:r>
              <a:rPr lang="en" sz="3600" b="1">
                <a:latin typeface="Lobster"/>
                <a:ea typeface="Lobster"/>
                <a:cs typeface="Lobster"/>
                <a:sym typeface="Lobster"/>
              </a:rPr>
              <a:t>  Application</a:t>
            </a:r>
            <a:endParaRPr sz="3600" b="1">
              <a:latin typeface="Lobster"/>
              <a:ea typeface="Lobster"/>
              <a:cs typeface="Lobster"/>
              <a:sym typeface="Lobster"/>
            </a:endParaRPr>
          </a:p>
        </p:txBody>
      </p:sp>
      <p:sp>
        <p:nvSpPr>
          <p:cNvPr id="144" name="Google Shape;144;p24"/>
          <p:cNvSpPr txBox="1"/>
          <p:nvPr/>
        </p:nvSpPr>
        <p:spPr>
          <a:xfrm>
            <a:off x="430125" y="1075300"/>
            <a:ext cx="8351400" cy="38172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1200"/>
              </a:spcBef>
              <a:spcAft>
                <a:spcPts val="0"/>
              </a:spcAft>
              <a:buClr>
                <a:schemeClr val="dk2"/>
              </a:buClr>
              <a:buSzPts val="1100"/>
              <a:buFont typeface="Arial"/>
              <a:buNone/>
            </a:pPr>
            <a:r>
              <a:rPr lang="en" sz="1100" b="1">
                <a:solidFill>
                  <a:schemeClr val="dk2"/>
                </a:solidFill>
              </a:rPr>
              <a:t> </a:t>
            </a:r>
            <a:r>
              <a:rPr lang="en" sz="1600" b="1">
                <a:solidFill>
                  <a:srgbClr val="FFFFFF"/>
                </a:solidFill>
              </a:rPr>
              <a:t>"during lockdown how all the vegetables and other farms product are ruin due to lack of direct connectivity between the channels as markets are half-closed &amp; lack of proper management .in some parts of the country some crop product like green vegetables/fruits etc are dumped as the production of that year are more than expected so the supply of that is not done in the proper manner. I got the news that many industries/cities not getting raw farm products in a proper way &amp; as we should have to live with this scenario for unpredicted time so such activities may demotivate farmer for further cultivation investments. if we develop this technology it can be good equipment to handle the current situation for authorities and definitely is a good initiative. So, in short, we can nullify the middleman cost of farm products which is actual loss of farmers and units of demand. </a:t>
            </a:r>
            <a:endParaRPr sz="1600" b="1">
              <a:solidFill>
                <a:srgbClr val="FFFFFF"/>
              </a:solidFill>
            </a:endParaRPr>
          </a:p>
          <a:p>
            <a:pPr marL="0" lvl="0" indent="0" algn="l" rtl="0">
              <a:spcBef>
                <a:spcPts val="1200"/>
              </a:spcBef>
              <a:spcAft>
                <a:spcPts val="0"/>
              </a:spcAft>
              <a:buNone/>
            </a:pP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5"/>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274E13"/>
                </a:solidFill>
              </a:rPr>
              <a:t>Future Scope</a:t>
            </a:r>
            <a:endParaRPr>
              <a:solidFill>
                <a:srgbClr val="274E13"/>
              </a:solidFill>
            </a:endParaRPr>
          </a:p>
        </p:txBody>
      </p:sp>
      <p:graphicFrame>
        <p:nvGraphicFramePr>
          <p:cNvPr id="150" name="Google Shape;150;p25"/>
          <p:cNvGraphicFramePr/>
          <p:nvPr/>
        </p:nvGraphicFramePr>
        <p:xfrm>
          <a:off x="323100" y="2393975"/>
          <a:ext cx="8522700" cy="719125"/>
        </p:xfrm>
        <a:graphic>
          <a:graphicData uri="http://schemas.openxmlformats.org/drawingml/2006/table">
            <a:tbl>
              <a:tblPr>
                <a:noFill/>
                <a:tableStyleId>{1E93C669-1FC6-4CDF-99EA-49F224CC14DA}</a:tableStyleId>
              </a:tblPr>
              <a:tblGrid>
                <a:gridCol w="710225"/>
                <a:gridCol w="710225"/>
                <a:gridCol w="710225"/>
                <a:gridCol w="382850"/>
                <a:gridCol w="1037600"/>
                <a:gridCol w="710225"/>
                <a:gridCol w="710225"/>
                <a:gridCol w="710225"/>
                <a:gridCol w="710225"/>
                <a:gridCol w="710225"/>
                <a:gridCol w="710225"/>
                <a:gridCol w="710225"/>
              </a:tblGrid>
              <a:tr h="719125">
                <a:tc gridSpan="4">
                  <a:txBody>
                    <a:bodyPr/>
                    <a:lstStyle/>
                    <a:p>
                      <a:pPr marL="0" lvl="0" indent="0" algn="ctr" rtl="0">
                        <a:spcBef>
                          <a:spcPts val="0"/>
                        </a:spcBef>
                        <a:spcAft>
                          <a:spcPts val="0"/>
                        </a:spcAft>
                        <a:buNone/>
                      </a:pPr>
                      <a:r>
                        <a:rPr lang="en" sz="1800">
                          <a:solidFill>
                            <a:srgbClr val="FFFFFF"/>
                          </a:solidFill>
                        </a:rPr>
                        <a:t>1st stage</a:t>
                      </a:r>
                      <a:endParaRPr sz="1800">
                        <a:solidFill>
                          <a:srgbClr val="FFFFFF"/>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8">
                  <a:txBody>
                    <a:bodyPr/>
                    <a:lstStyle/>
                    <a:p>
                      <a:pPr marL="0" lvl="0" indent="0" algn="ctr" rtl="0">
                        <a:spcBef>
                          <a:spcPts val="0"/>
                        </a:spcBef>
                        <a:spcAft>
                          <a:spcPts val="0"/>
                        </a:spcAft>
                        <a:buNone/>
                      </a:pPr>
                      <a:r>
                        <a:rPr lang="en" sz="1800">
                          <a:solidFill>
                            <a:srgbClr val="FFFFFF"/>
                          </a:solidFill>
                        </a:rPr>
                        <a:t>2nd Stage</a:t>
                      </a:r>
                      <a:endParaRPr sz="1800">
                        <a:solidFill>
                          <a:srgbClr val="FFFFFF"/>
                        </a:solidFill>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bl>
          </a:graphicData>
        </a:graphic>
      </p:graphicFrame>
      <p:cxnSp>
        <p:nvCxnSpPr>
          <p:cNvPr id="151" name="Google Shape;151;p25"/>
          <p:cNvCxnSpPr/>
          <p:nvPr/>
        </p:nvCxnSpPr>
        <p:spPr>
          <a:xfrm rot="10800000">
            <a:off x="569975" y="1439375"/>
            <a:ext cx="0" cy="954600"/>
          </a:xfrm>
          <a:prstGeom prst="straightConnector1">
            <a:avLst/>
          </a:prstGeom>
          <a:noFill/>
          <a:ln w="9525" cap="flat" cmpd="sng">
            <a:solidFill>
              <a:schemeClr val="dk2"/>
            </a:solidFill>
            <a:prstDash val="solid"/>
            <a:round/>
            <a:headEnd type="none" w="med" len="med"/>
            <a:tailEnd type="oval" w="med" len="med"/>
          </a:ln>
        </p:spPr>
      </p:cxnSp>
      <p:sp>
        <p:nvSpPr>
          <p:cNvPr id="152" name="Google Shape;152;p25"/>
          <p:cNvSpPr txBox="1">
            <a:spLocks noGrp="1"/>
          </p:cNvSpPr>
          <p:nvPr>
            <p:ph type="body" idx="4294967295"/>
          </p:nvPr>
        </p:nvSpPr>
        <p:spPr>
          <a:xfrm>
            <a:off x="698950" y="1051175"/>
            <a:ext cx="2688300" cy="1088100"/>
          </a:xfrm>
          <a:prstGeom prst="rect">
            <a:avLst/>
          </a:prstGeom>
        </p:spPr>
        <p:txBody>
          <a:bodyPr spcFirstLastPara="1" wrap="square" lIns="91425" tIns="91425" rIns="91425" bIns="91425" anchor="t" anchorCtr="0">
            <a:noAutofit/>
          </a:bodyPr>
          <a:lstStyle/>
          <a:p>
            <a:pPr marL="0" lvl="0" indent="-228600" algn="just" rtl="0">
              <a:spcBef>
                <a:spcPts val="1200"/>
              </a:spcBef>
              <a:spcAft>
                <a:spcPts val="0"/>
              </a:spcAft>
              <a:buClr>
                <a:schemeClr val="dk2"/>
              </a:buClr>
              <a:buSzPts val="1100"/>
              <a:buFont typeface="Arial"/>
              <a:buNone/>
            </a:pPr>
            <a:r>
              <a:rPr lang="en" sz="1600">
                <a:latin typeface="Arial"/>
                <a:ea typeface="Arial"/>
                <a:cs typeface="Arial"/>
                <a:sym typeface="Arial"/>
              </a:rPr>
              <a:t>·</a:t>
            </a:r>
            <a:r>
              <a:rPr lang="en" sz="700">
                <a:latin typeface="Times New Roman"/>
                <a:ea typeface="Times New Roman"/>
                <a:cs typeface="Times New Roman"/>
                <a:sym typeface="Times New Roman"/>
              </a:rPr>
              <a:t>      </a:t>
            </a:r>
            <a:r>
              <a:rPr lang="en" sz="1600" b="1">
                <a:latin typeface="Arial"/>
                <a:ea typeface="Arial"/>
                <a:cs typeface="Arial"/>
                <a:sym typeface="Arial"/>
              </a:rPr>
              <a:t>Use SQL for further retrieval of data which might helpful to farmers.</a:t>
            </a:r>
            <a:endParaRPr sz="1600" b="1">
              <a:latin typeface="Arial"/>
              <a:ea typeface="Arial"/>
              <a:cs typeface="Arial"/>
              <a:sym typeface="Arial"/>
            </a:endParaRPr>
          </a:p>
          <a:p>
            <a:pPr marL="0" lvl="0" indent="0" algn="l" rtl="0">
              <a:spcBef>
                <a:spcPts val="1200"/>
              </a:spcBef>
              <a:spcAft>
                <a:spcPts val="1600"/>
              </a:spcAft>
              <a:buNone/>
            </a:pPr>
            <a:endParaRPr sz="1400"/>
          </a:p>
        </p:txBody>
      </p:sp>
      <p:sp>
        <p:nvSpPr>
          <p:cNvPr id="153" name="Google Shape;153;p25"/>
          <p:cNvSpPr txBox="1">
            <a:spLocks noGrp="1"/>
          </p:cNvSpPr>
          <p:nvPr>
            <p:ph type="body" idx="4294967295"/>
          </p:nvPr>
        </p:nvSpPr>
        <p:spPr>
          <a:xfrm>
            <a:off x="1743550" y="3993750"/>
            <a:ext cx="3823200" cy="828000"/>
          </a:xfrm>
          <a:prstGeom prst="rect">
            <a:avLst/>
          </a:prstGeom>
        </p:spPr>
        <p:txBody>
          <a:bodyPr spcFirstLastPara="1" wrap="square" lIns="91425" tIns="91425" rIns="91425" bIns="91425" anchor="t" anchorCtr="0">
            <a:noAutofit/>
          </a:bodyPr>
          <a:lstStyle/>
          <a:p>
            <a:pPr marL="0" lvl="0" indent="-228600" algn="just" rtl="0">
              <a:spcBef>
                <a:spcPts val="1200"/>
              </a:spcBef>
              <a:spcAft>
                <a:spcPts val="0"/>
              </a:spcAft>
              <a:buClr>
                <a:schemeClr val="dk2"/>
              </a:buClr>
              <a:buSzPts val="1100"/>
              <a:buFont typeface="Arial"/>
              <a:buNone/>
            </a:pPr>
            <a:r>
              <a:rPr lang="en" sz="1600">
                <a:latin typeface="Arial"/>
                <a:ea typeface="Arial"/>
                <a:cs typeface="Arial"/>
                <a:sym typeface="Arial"/>
              </a:rPr>
              <a:t>·</a:t>
            </a:r>
            <a:r>
              <a:rPr lang="en" sz="700">
                <a:latin typeface="Times New Roman"/>
                <a:ea typeface="Times New Roman"/>
                <a:cs typeface="Times New Roman"/>
                <a:sym typeface="Times New Roman"/>
              </a:rPr>
              <a:t>      </a:t>
            </a:r>
            <a:r>
              <a:rPr lang="en" sz="1600" b="1">
                <a:latin typeface="Arial"/>
                <a:ea typeface="Arial"/>
                <a:cs typeface="Arial"/>
                <a:sym typeface="Arial"/>
              </a:rPr>
              <a:t>Use IBM NLP application to give feature of different language option in application.</a:t>
            </a:r>
            <a:endParaRPr sz="1600" b="1">
              <a:latin typeface="Arial"/>
              <a:ea typeface="Arial"/>
              <a:cs typeface="Arial"/>
              <a:sym typeface="Arial"/>
            </a:endParaRPr>
          </a:p>
          <a:p>
            <a:pPr marL="0" lvl="0" indent="0" algn="l" rtl="0">
              <a:spcBef>
                <a:spcPts val="1200"/>
              </a:spcBef>
              <a:spcAft>
                <a:spcPts val="1600"/>
              </a:spcAft>
              <a:buNone/>
            </a:pPr>
            <a:endParaRPr sz="1400"/>
          </a:p>
        </p:txBody>
      </p:sp>
      <p:sp>
        <p:nvSpPr>
          <p:cNvPr id="154" name="Google Shape;154;p25"/>
          <p:cNvSpPr txBox="1">
            <a:spLocks noGrp="1"/>
          </p:cNvSpPr>
          <p:nvPr>
            <p:ph type="body" idx="4294967295"/>
          </p:nvPr>
        </p:nvSpPr>
        <p:spPr>
          <a:xfrm>
            <a:off x="4997750" y="884150"/>
            <a:ext cx="3732900" cy="954600"/>
          </a:xfrm>
          <a:prstGeom prst="rect">
            <a:avLst/>
          </a:prstGeom>
        </p:spPr>
        <p:txBody>
          <a:bodyPr spcFirstLastPara="1" wrap="square" lIns="91425" tIns="91425" rIns="91425" bIns="91425" anchor="t" anchorCtr="0">
            <a:noAutofit/>
          </a:bodyPr>
          <a:lstStyle/>
          <a:p>
            <a:pPr marL="0" lvl="0" indent="-228600" algn="just" rtl="0">
              <a:spcBef>
                <a:spcPts val="1200"/>
              </a:spcBef>
              <a:spcAft>
                <a:spcPts val="0"/>
              </a:spcAft>
              <a:buClr>
                <a:schemeClr val="dk2"/>
              </a:buClr>
              <a:buSzPts val="1100"/>
              <a:buFont typeface="Arial"/>
              <a:buNone/>
            </a:pPr>
            <a:r>
              <a:rPr lang="en" sz="1600">
                <a:latin typeface="Arial"/>
                <a:ea typeface="Arial"/>
                <a:cs typeface="Arial"/>
                <a:sym typeface="Arial"/>
              </a:rPr>
              <a:t>·</a:t>
            </a:r>
            <a:r>
              <a:rPr lang="en" sz="700">
                <a:latin typeface="Times New Roman"/>
                <a:ea typeface="Times New Roman"/>
                <a:cs typeface="Times New Roman"/>
                <a:sym typeface="Times New Roman"/>
              </a:rPr>
              <a:t>      </a:t>
            </a:r>
            <a:r>
              <a:rPr lang="en" sz="1600" b="1">
                <a:latin typeface="Arial"/>
                <a:ea typeface="Arial"/>
                <a:cs typeface="Arial"/>
                <a:sym typeface="Arial"/>
              </a:rPr>
              <a:t>Develop a helping dashboard using IBM Chabot which can guide user about functionality and can resolve some common issues.</a:t>
            </a:r>
            <a:endParaRPr sz="1600" b="1">
              <a:latin typeface="Arial"/>
              <a:ea typeface="Arial"/>
              <a:cs typeface="Arial"/>
              <a:sym typeface="Arial"/>
            </a:endParaRPr>
          </a:p>
          <a:p>
            <a:pPr marL="0" lvl="0" indent="0" algn="l" rtl="0">
              <a:spcBef>
                <a:spcPts val="1200"/>
              </a:spcBef>
              <a:spcAft>
                <a:spcPts val="1600"/>
              </a:spcAft>
              <a:buNone/>
            </a:pPr>
            <a:endParaRPr sz="1400"/>
          </a:p>
        </p:txBody>
      </p:sp>
      <p:sp>
        <p:nvSpPr>
          <p:cNvPr id="155" name="Google Shape;155;p25"/>
          <p:cNvSpPr txBox="1">
            <a:spLocks noGrp="1"/>
          </p:cNvSpPr>
          <p:nvPr>
            <p:ph type="body" idx="4294967295"/>
          </p:nvPr>
        </p:nvSpPr>
        <p:spPr>
          <a:xfrm>
            <a:off x="5932050" y="3584325"/>
            <a:ext cx="3001500" cy="1237500"/>
          </a:xfrm>
          <a:prstGeom prst="rect">
            <a:avLst/>
          </a:prstGeom>
        </p:spPr>
        <p:txBody>
          <a:bodyPr spcFirstLastPara="1" wrap="square" lIns="91425" tIns="91425" rIns="91425" bIns="91425" anchor="t" anchorCtr="0">
            <a:noAutofit/>
          </a:bodyPr>
          <a:lstStyle/>
          <a:p>
            <a:pPr marL="0" lvl="0" indent="-228600" algn="just" rtl="0">
              <a:spcBef>
                <a:spcPts val="1200"/>
              </a:spcBef>
              <a:spcAft>
                <a:spcPts val="0"/>
              </a:spcAft>
              <a:buClr>
                <a:schemeClr val="dk2"/>
              </a:buClr>
              <a:buSzPts val="1100"/>
              <a:buFont typeface="Arial"/>
              <a:buNone/>
            </a:pPr>
            <a:r>
              <a:rPr lang="en" sz="1600">
                <a:latin typeface="Arial"/>
                <a:ea typeface="Arial"/>
                <a:cs typeface="Arial"/>
                <a:sym typeface="Arial"/>
              </a:rPr>
              <a:t>·</a:t>
            </a:r>
            <a:r>
              <a:rPr lang="en" sz="700">
                <a:latin typeface="Times New Roman"/>
                <a:ea typeface="Times New Roman"/>
                <a:cs typeface="Times New Roman"/>
                <a:sym typeface="Times New Roman"/>
              </a:rPr>
              <a:t>      </a:t>
            </a:r>
            <a:r>
              <a:rPr lang="en" sz="1600" b="1">
                <a:latin typeface="Arial"/>
                <a:ea typeface="Arial"/>
                <a:cs typeface="Arial"/>
                <a:sym typeface="Arial"/>
              </a:rPr>
              <a:t>Provide data security mechanism by which we can avoid misuses of data we provide to user.</a:t>
            </a:r>
            <a:endParaRPr sz="1600" b="1">
              <a:latin typeface="Arial"/>
              <a:ea typeface="Arial"/>
              <a:cs typeface="Arial"/>
              <a:sym typeface="Arial"/>
            </a:endParaRPr>
          </a:p>
          <a:p>
            <a:pPr marL="0" lvl="0" indent="0" algn="l" rtl="0">
              <a:spcBef>
                <a:spcPts val="1200"/>
              </a:spcBef>
              <a:spcAft>
                <a:spcPts val="1600"/>
              </a:spcAft>
              <a:buNone/>
            </a:pPr>
            <a:endParaRPr sz="1400"/>
          </a:p>
        </p:txBody>
      </p:sp>
      <p:cxnSp>
        <p:nvCxnSpPr>
          <p:cNvPr id="156" name="Google Shape;156;p25"/>
          <p:cNvCxnSpPr/>
          <p:nvPr/>
        </p:nvCxnSpPr>
        <p:spPr>
          <a:xfrm>
            <a:off x="3174800" y="3113100"/>
            <a:ext cx="0" cy="828000"/>
          </a:xfrm>
          <a:prstGeom prst="straightConnector1">
            <a:avLst/>
          </a:prstGeom>
          <a:noFill/>
          <a:ln w="9525" cap="flat" cmpd="sng">
            <a:solidFill>
              <a:schemeClr val="dk2"/>
            </a:solidFill>
            <a:prstDash val="solid"/>
            <a:round/>
            <a:headEnd type="none" w="med" len="med"/>
            <a:tailEnd type="oval" w="med" len="med"/>
          </a:ln>
        </p:spPr>
      </p:cxnSp>
      <p:cxnSp>
        <p:nvCxnSpPr>
          <p:cNvPr id="157" name="Google Shape;157;p25"/>
          <p:cNvCxnSpPr/>
          <p:nvPr/>
        </p:nvCxnSpPr>
        <p:spPr>
          <a:xfrm rot="10800000">
            <a:off x="4997750" y="1439375"/>
            <a:ext cx="0" cy="954600"/>
          </a:xfrm>
          <a:prstGeom prst="straightConnector1">
            <a:avLst/>
          </a:prstGeom>
          <a:noFill/>
          <a:ln w="9525" cap="flat" cmpd="sng">
            <a:solidFill>
              <a:schemeClr val="dk2"/>
            </a:solidFill>
            <a:prstDash val="solid"/>
            <a:round/>
            <a:headEnd type="none" w="med" len="med"/>
            <a:tailEnd type="oval" w="med" len="med"/>
          </a:ln>
        </p:spPr>
      </p:cxnSp>
      <p:cxnSp>
        <p:nvCxnSpPr>
          <p:cNvPr id="158" name="Google Shape;158;p25"/>
          <p:cNvCxnSpPr/>
          <p:nvPr/>
        </p:nvCxnSpPr>
        <p:spPr>
          <a:xfrm>
            <a:off x="6168925" y="3113100"/>
            <a:ext cx="0" cy="828000"/>
          </a:xfrm>
          <a:prstGeom prst="straightConnector1">
            <a:avLst/>
          </a:prstGeom>
          <a:noFill/>
          <a:ln w="9525" cap="flat" cmpd="sng">
            <a:solidFill>
              <a:schemeClr val="dk2"/>
            </a:solidFill>
            <a:prstDash val="solid"/>
            <a:round/>
            <a:headEnd type="none" w="med" len="med"/>
            <a:tailEnd type="oval"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2"/>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4"/>
          <p:cNvSpPr txBox="1">
            <a:spLocks noGrp="1"/>
          </p:cNvSpPr>
          <p:nvPr>
            <p:ph type="title" idx="4294967295"/>
          </p:nvPr>
        </p:nvSpPr>
        <p:spPr>
          <a:xfrm>
            <a:off x="535775" y="71215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rgbClr val="38761D"/>
                </a:solidFill>
              </a:rPr>
              <a:t>Introduction</a:t>
            </a:r>
            <a:endParaRPr sz="2400">
              <a:solidFill>
                <a:srgbClr val="38761D"/>
              </a:solidFill>
            </a:endParaRPr>
          </a:p>
        </p:txBody>
      </p:sp>
      <p:sp>
        <p:nvSpPr>
          <p:cNvPr id="80" name="Google Shape;80;p14"/>
          <p:cNvSpPr txBox="1">
            <a:spLocks noGrp="1"/>
          </p:cNvSpPr>
          <p:nvPr>
            <p:ph type="title" idx="4294967295"/>
          </p:nvPr>
        </p:nvSpPr>
        <p:spPr>
          <a:xfrm>
            <a:off x="410325" y="1480150"/>
            <a:ext cx="7923300" cy="3067500"/>
          </a:xfrm>
          <a:prstGeom prst="rect">
            <a:avLst/>
          </a:prstGeom>
        </p:spPr>
        <p:txBody>
          <a:bodyPr spcFirstLastPara="1" wrap="square" lIns="91425" tIns="91425" rIns="91425" bIns="91425" anchor="t" anchorCtr="0">
            <a:noAutofit/>
          </a:bodyPr>
          <a:lstStyle/>
          <a:p>
            <a:pPr marL="0" lvl="0" indent="0" algn="just" rtl="0">
              <a:lnSpc>
                <a:spcPct val="115000"/>
              </a:lnSpc>
              <a:spcBef>
                <a:spcPts val="1200"/>
              </a:spcBef>
              <a:spcAft>
                <a:spcPts val="0"/>
              </a:spcAft>
              <a:buClr>
                <a:schemeClr val="dk2"/>
              </a:buClr>
              <a:buSzPts val="1100"/>
              <a:buFont typeface="Arial"/>
              <a:buNone/>
            </a:pPr>
            <a:r>
              <a:rPr lang="en" sz="1100">
                <a:latin typeface="Arial"/>
                <a:ea typeface="Arial"/>
                <a:cs typeface="Arial"/>
                <a:sym typeface="Arial"/>
              </a:rPr>
              <a:t>I have designed my project "FarmHub", which help farmer to forecast about the demand using visualisation dashboard and also provide some functionality which help farmers as well as markets in farm product management/business.</a:t>
            </a:r>
            <a:r>
              <a:rPr lang="en" sz="1400">
                <a:solidFill>
                  <a:srgbClr val="171717"/>
                </a:solidFill>
                <a:latin typeface="Arial"/>
                <a:ea typeface="Arial"/>
                <a:cs typeface="Arial"/>
                <a:sym typeface="Arial"/>
              </a:rPr>
              <a:t> </a:t>
            </a:r>
            <a:r>
              <a:rPr lang="en" sz="1100">
                <a:latin typeface="Arial"/>
                <a:ea typeface="Arial"/>
                <a:cs typeface="Arial"/>
                <a:sym typeface="Arial"/>
              </a:rPr>
              <a:t>To do this, I have followed the following steps:</a:t>
            </a:r>
            <a:endParaRPr sz="1100">
              <a:latin typeface="Arial"/>
              <a:ea typeface="Arial"/>
              <a:cs typeface="Arial"/>
              <a:sym typeface="Arial"/>
            </a:endParaRPr>
          </a:p>
          <a:p>
            <a:pPr marL="685800" lvl="0" indent="-228600" algn="just" rtl="0">
              <a:lnSpc>
                <a:spcPct val="115000"/>
              </a:lnSpc>
              <a:spcBef>
                <a:spcPts val="1200"/>
              </a:spcBef>
              <a:spcAft>
                <a:spcPts val="0"/>
              </a:spcAft>
              <a:buClr>
                <a:schemeClr val="dk2"/>
              </a:buClr>
              <a:buSzPts val="1100"/>
              <a:buFont typeface="Arial"/>
              <a:buNone/>
            </a:pPr>
            <a:r>
              <a:rPr lang="en" sz="1100">
                <a:latin typeface="Courier New"/>
                <a:ea typeface="Courier New"/>
                <a:cs typeface="Courier New"/>
                <a:sym typeface="Courier New"/>
              </a:rPr>
              <a:t>o</a:t>
            </a:r>
            <a:r>
              <a:rPr lang="en" sz="700">
                <a:latin typeface="Times New Roman"/>
                <a:ea typeface="Times New Roman"/>
                <a:cs typeface="Times New Roman"/>
                <a:sym typeface="Times New Roman"/>
              </a:rPr>
              <a:t>   </a:t>
            </a:r>
            <a:r>
              <a:rPr lang="en" sz="1100">
                <a:latin typeface="Arial"/>
                <a:ea typeface="Arial"/>
                <a:cs typeface="Arial"/>
                <a:sym typeface="Arial"/>
              </a:rPr>
              <a:t>Use code that is written in Node.js (Node Red), with the server-side using the Express framework and the client using ReactJS.</a:t>
            </a:r>
            <a:endParaRPr sz="1100">
              <a:latin typeface="Arial"/>
              <a:ea typeface="Arial"/>
              <a:cs typeface="Arial"/>
              <a:sym typeface="Arial"/>
            </a:endParaRPr>
          </a:p>
          <a:p>
            <a:pPr marL="685800" lvl="0" indent="-228600" algn="just" rtl="0">
              <a:lnSpc>
                <a:spcPct val="115000"/>
              </a:lnSpc>
              <a:spcBef>
                <a:spcPts val="1200"/>
              </a:spcBef>
              <a:spcAft>
                <a:spcPts val="0"/>
              </a:spcAft>
              <a:buClr>
                <a:schemeClr val="dk2"/>
              </a:buClr>
              <a:buSzPts val="1100"/>
              <a:buFont typeface="Arial"/>
              <a:buNone/>
            </a:pPr>
            <a:r>
              <a:rPr lang="en" sz="1100">
                <a:latin typeface="Courier New"/>
                <a:ea typeface="Courier New"/>
                <a:cs typeface="Courier New"/>
                <a:sym typeface="Courier New"/>
              </a:rPr>
              <a:t>o</a:t>
            </a:r>
            <a:r>
              <a:rPr lang="en" sz="700">
                <a:latin typeface="Times New Roman"/>
                <a:ea typeface="Times New Roman"/>
                <a:cs typeface="Times New Roman"/>
                <a:sym typeface="Times New Roman"/>
              </a:rPr>
              <a:t>   </a:t>
            </a:r>
            <a:r>
              <a:rPr lang="en" sz="1100">
                <a:latin typeface="Arial"/>
                <a:ea typeface="Arial"/>
                <a:cs typeface="Arial"/>
                <a:sym typeface="Arial"/>
              </a:rPr>
              <a:t>Use the pre-built IBM Watson Functionalities.</a:t>
            </a:r>
            <a:endParaRPr sz="1100">
              <a:latin typeface="Arial"/>
              <a:ea typeface="Arial"/>
              <a:cs typeface="Arial"/>
              <a:sym typeface="Arial"/>
            </a:endParaRPr>
          </a:p>
          <a:p>
            <a:pPr marL="685800" lvl="0" indent="-228600" algn="just" rtl="0">
              <a:lnSpc>
                <a:spcPct val="115000"/>
              </a:lnSpc>
              <a:spcBef>
                <a:spcPts val="1200"/>
              </a:spcBef>
              <a:spcAft>
                <a:spcPts val="0"/>
              </a:spcAft>
              <a:buClr>
                <a:schemeClr val="dk2"/>
              </a:buClr>
              <a:buSzPts val="1100"/>
              <a:buFont typeface="Arial"/>
              <a:buNone/>
            </a:pPr>
            <a:r>
              <a:rPr lang="en" sz="1100">
                <a:latin typeface="Courier New"/>
                <a:ea typeface="Courier New"/>
                <a:cs typeface="Courier New"/>
                <a:sym typeface="Courier New"/>
              </a:rPr>
              <a:t>o</a:t>
            </a:r>
            <a:r>
              <a:rPr lang="en" sz="700">
                <a:latin typeface="Times New Roman"/>
                <a:ea typeface="Times New Roman"/>
                <a:cs typeface="Times New Roman"/>
                <a:sym typeface="Times New Roman"/>
              </a:rPr>
              <a:t>   </a:t>
            </a:r>
            <a:r>
              <a:rPr lang="en" sz="1100">
                <a:latin typeface="Arial"/>
                <a:ea typeface="Arial"/>
                <a:cs typeface="Arial"/>
                <a:sym typeface="Arial"/>
              </a:rPr>
              <a:t>Access the Watson Discovery Service through the Discovery API.</a:t>
            </a:r>
            <a:endParaRPr sz="1100">
              <a:latin typeface="Arial"/>
              <a:ea typeface="Arial"/>
              <a:cs typeface="Arial"/>
              <a:sym typeface="Arial"/>
            </a:endParaRPr>
          </a:p>
          <a:p>
            <a:pPr marL="685800" lvl="0" indent="-228600" algn="just" rtl="0">
              <a:lnSpc>
                <a:spcPct val="115000"/>
              </a:lnSpc>
              <a:spcBef>
                <a:spcPts val="1200"/>
              </a:spcBef>
              <a:spcAft>
                <a:spcPts val="0"/>
              </a:spcAft>
              <a:buClr>
                <a:schemeClr val="dk2"/>
              </a:buClr>
              <a:buSzPts val="1100"/>
              <a:buFont typeface="Arial"/>
              <a:buNone/>
            </a:pPr>
            <a:r>
              <a:rPr lang="en" sz="1100">
                <a:latin typeface="Courier New"/>
                <a:ea typeface="Courier New"/>
                <a:cs typeface="Courier New"/>
                <a:sym typeface="Courier New"/>
              </a:rPr>
              <a:t>o</a:t>
            </a:r>
            <a:r>
              <a:rPr lang="en" sz="700">
                <a:latin typeface="Times New Roman"/>
                <a:ea typeface="Times New Roman"/>
                <a:cs typeface="Times New Roman"/>
                <a:sym typeface="Times New Roman"/>
              </a:rPr>
              <a:t>   </a:t>
            </a:r>
            <a:r>
              <a:rPr lang="en" sz="1100">
                <a:latin typeface="Arial"/>
                <a:ea typeface="Arial"/>
                <a:cs typeface="Arial"/>
                <a:sym typeface="Arial"/>
              </a:rPr>
              <a:t>Use IBM cloud DB2 services to store the Database and to generate Query.</a:t>
            </a:r>
            <a:endParaRPr sz="1100">
              <a:latin typeface="Arial"/>
              <a:ea typeface="Arial"/>
              <a:cs typeface="Arial"/>
              <a:sym typeface="Arial"/>
            </a:endParaRPr>
          </a:p>
          <a:p>
            <a:pPr marL="685800" lvl="0" indent="-228600" algn="l" rtl="0">
              <a:lnSpc>
                <a:spcPct val="115000"/>
              </a:lnSpc>
              <a:spcBef>
                <a:spcPts val="1200"/>
              </a:spcBef>
              <a:spcAft>
                <a:spcPts val="0"/>
              </a:spcAft>
              <a:buClr>
                <a:schemeClr val="dk2"/>
              </a:buClr>
              <a:buSzPts val="1100"/>
              <a:buFont typeface="Arial"/>
              <a:buNone/>
            </a:pPr>
            <a:r>
              <a:rPr lang="en" sz="1100">
                <a:latin typeface="Courier New"/>
                <a:ea typeface="Courier New"/>
                <a:cs typeface="Courier New"/>
                <a:sym typeface="Courier New"/>
              </a:rPr>
              <a:t>o</a:t>
            </a:r>
            <a:r>
              <a:rPr lang="en" sz="700">
                <a:latin typeface="Times New Roman"/>
                <a:ea typeface="Times New Roman"/>
                <a:cs typeface="Times New Roman"/>
                <a:sym typeface="Times New Roman"/>
              </a:rPr>
              <a:t>   </a:t>
            </a:r>
            <a:r>
              <a:rPr lang="en" sz="1100">
                <a:latin typeface="Arial"/>
                <a:ea typeface="Arial"/>
                <a:cs typeface="Arial"/>
                <a:sym typeface="Arial"/>
              </a:rPr>
              <a:t>Host the app on IBM Cloud.</a:t>
            </a:r>
            <a:endParaRPr sz="1100">
              <a:latin typeface="Arial"/>
              <a:ea typeface="Arial"/>
              <a:cs typeface="Arial"/>
              <a:sym typeface="Arial"/>
            </a:endParaRPr>
          </a:p>
          <a:p>
            <a:pPr marL="0" lvl="0" indent="0" algn="l" rtl="0">
              <a:lnSpc>
                <a:spcPct val="115000"/>
              </a:lnSpc>
              <a:spcBef>
                <a:spcPts val="1200"/>
              </a:spcBef>
              <a:spcAft>
                <a:spcPts val="1600"/>
              </a:spcAft>
              <a:buNone/>
            </a:pPr>
            <a:endParaRPr sz="17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8761D"/>
        </a:solidFill>
        <a:effectLst/>
      </p:bgPr>
    </p:bg>
    <p:spTree>
      <p:nvGrpSpPr>
        <p:cNvPr id="1"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1182825" y="162725"/>
            <a:ext cx="6810324" cy="4818049"/>
          </a:xfrm>
          <a:prstGeom prst="rect">
            <a:avLst/>
          </a:prstGeom>
          <a:noFill/>
          <a:ln>
            <a:noFill/>
          </a:ln>
        </p:spPr>
      </p:pic>
      <p:pic>
        <p:nvPicPr>
          <p:cNvPr id="86" name="Google Shape;86;p15" descr="Piece of duct tape sticking a note to the slide"/>
          <p:cNvPicPr preferRelativeResize="0"/>
          <p:nvPr/>
        </p:nvPicPr>
        <p:blipFill rotWithShape="1">
          <a:blip r:embed="rId4">
            <a:alphaModFix/>
          </a:blip>
          <a:srcRect l="9244" t="5926" r="2118" b="10011"/>
          <a:stretch/>
        </p:blipFill>
        <p:spPr>
          <a:xfrm rot="154828">
            <a:off x="1862175" y="426163"/>
            <a:ext cx="5480235" cy="736050"/>
          </a:xfrm>
          <a:prstGeom prst="rect">
            <a:avLst/>
          </a:prstGeom>
          <a:noFill/>
          <a:ln>
            <a:noFill/>
          </a:ln>
        </p:spPr>
      </p:pic>
      <p:sp>
        <p:nvSpPr>
          <p:cNvPr id="87" name="Google Shape;87;p15"/>
          <p:cNvSpPr txBox="1"/>
          <p:nvPr/>
        </p:nvSpPr>
        <p:spPr>
          <a:xfrm>
            <a:off x="2616550" y="176025"/>
            <a:ext cx="5376600" cy="678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rgbClr val="38761D"/>
                </a:solidFill>
                <a:latin typeface="Raleway"/>
                <a:ea typeface="Raleway"/>
                <a:cs typeface="Raleway"/>
                <a:sym typeface="Raleway"/>
              </a:rPr>
              <a:t>Problem statement</a:t>
            </a:r>
            <a:endParaRPr sz="3000" b="1">
              <a:solidFill>
                <a:srgbClr val="38761D"/>
              </a:solidFill>
              <a:latin typeface="Raleway"/>
              <a:ea typeface="Raleway"/>
              <a:cs typeface="Raleway"/>
              <a:sym typeface="Raleway"/>
            </a:endParaRPr>
          </a:p>
        </p:txBody>
      </p:sp>
      <p:sp>
        <p:nvSpPr>
          <p:cNvPr id="88" name="Google Shape;88;p15"/>
          <p:cNvSpPr txBox="1">
            <a:spLocks noGrp="1"/>
          </p:cNvSpPr>
          <p:nvPr>
            <p:ph type="body" idx="4294967295"/>
          </p:nvPr>
        </p:nvSpPr>
        <p:spPr>
          <a:xfrm>
            <a:off x="1684625" y="1377475"/>
            <a:ext cx="5717100" cy="3327900"/>
          </a:xfrm>
          <a:prstGeom prst="rect">
            <a:avLst/>
          </a:prstGeom>
        </p:spPr>
        <p:txBody>
          <a:bodyPr spcFirstLastPara="1" wrap="square" lIns="91425" tIns="91425" rIns="91425" bIns="91425" anchor="t" anchorCtr="0">
            <a:noAutofit/>
          </a:bodyPr>
          <a:lstStyle/>
          <a:p>
            <a:pPr marL="0" lvl="0" indent="0" algn="just" rtl="0">
              <a:spcBef>
                <a:spcPts val="1200"/>
              </a:spcBef>
              <a:spcAft>
                <a:spcPts val="0"/>
              </a:spcAft>
              <a:buClr>
                <a:schemeClr val="dk2"/>
              </a:buClr>
              <a:buSzPts val="1100"/>
              <a:buFont typeface="Arial"/>
              <a:buNone/>
            </a:pPr>
            <a:r>
              <a:rPr lang="en" sz="1100" b="1" dirty="0">
                <a:solidFill>
                  <a:srgbClr val="212121"/>
                </a:solidFill>
                <a:highlight>
                  <a:srgbClr val="FFFFFF"/>
                </a:highlight>
                <a:latin typeface="Arial"/>
                <a:ea typeface="Arial"/>
                <a:cs typeface="Arial"/>
                <a:sym typeface="Arial"/>
              </a:rPr>
              <a:t> </a:t>
            </a:r>
            <a:r>
              <a:rPr lang="en" sz="1300" b="1" dirty="0">
                <a:solidFill>
                  <a:srgbClr val="212121"/>
                </a:solidFill>
                <a:highlight>
                  <a:srgbClr val="FFFFFF"/>
                </a:highlight>
                <a:latin typeface="Arial"/>
                <a:ea typeface="Arial"/>
                <a:cs typeface="Arial"/>
                <a:sym typeface="Arial"/>
              </a:rPr>
              <a:t>I analyze the following functionality required along with the existing system:</a:t>
            </a:r>
            <a:endParaRPr sz="1300" b="1">
              <a:solidFill>
                <a:srgbClr val="212121"/>
              </a:solidFill>
              <a:highlight>
                <a:srgbClr val="FFFFFF"/>
              </a:highlight>
              <a:latin typeface="Arial"/>
              <a:ea typeface="Arial"/>
              <a:cs typeface="Arial"/>
              <a:sym typeface="Arial"/>
            </a:endParaRPr>
          </a:p>
          <a:p>
            <a:pPr marL="0" lvl="0" indent="-228600" algn="just" rtl="0">
              <a:spcBef>
                <a:spcPts val="1200"/>
              </a:spcBef>
              <a:spcAft>
                <a:spcPts val="0"/>
              </a:spcAft>
              <a:buClr>
                <a:schemeClr val="dk2"/>
              </a:buClr>
              <a:buSzPts val="1100"/>
              <a:buFont typeface="Arial"/>
              <a:buNone/>
            </a:pPr>
            <a:r>
              <a:rPr lang="en" sz="1300" b="1" dirty="0" smtClean="0">
                <a:solidFill>
                  <a:srgbClr val="212121"/>
                </a:solidFill>
                <a:highlight>
                  <a:srgbClr val="FFFFFF"/>
                </a:highlight>
                <a:latin typeface="Arial"/>
                <a:ea typeface="Arial"/>
                <a:cs typeface="Arial"/>
                <a:sym typeface="Arial"/>
              </a:rPr>
              <a:t>Online </a:t>
            </a:r>
            <a:r>
              <a:rPr lang="en" sz="1300" b="1" dirty="0">
                <a:solidFill>
                  <a:srgbClr val="212121"/>
                </a:solidFill>
                <a:highlight>
                  <a:srgbClr val="FFFFFF"/>
                </a:highlight>
                <a:latin typeface="Arial"/>
                <a:ea typeface="Arial"/>
                <a:cs typeface="Arial"/>
                <a:sym typeface="Arial"/>
              </a:rPr>
              <a:t>platform which provide farmer to put their crop detail to be sold and help farmers to find suitable markets &amp; markets to find farm area from where they can satisfy their requirement.</a:t>
            </a:r>
            <a:endParaRPr sz="1300" b="1">
              <a:solidFill>
                <a:srgbClr val="212121"/>
              </a:solidFill>
              <a:highlight>
                <a:srgbClr val="FFFFFF"/>
              </a:highlight>
              <a:latin typeface="Arial"/>
              <a:ea typeface="Arial"/>
              <a:cs typeface="Arial"/>
              <a:sym typeface="Arial"/>
            </a:endParaRPr>
          </a:p>
          <a:p>
            <a:pPr marL="0" lvl="0" indent="0" algn="just" rtl="0">
              <a:spcBef>
                <a:spcPts val="1200"/>
              </a:spcBef>
              <a:spcAft>
                <a:spcPts val="0"/>
              </a:spcAft>
              <a:buClr>
                <a:schemeClr val="dk2"/>
              </a:buClr>
              <a:buSzPts val="1100"/>
              <a:buFont typeface="Arial"/>
              <a:buNone/>
            </a:pPr>
            <a:r>
              <a:rPr lang="en" sz="1100" b="1" dirty="0">
                <a:latin typeface="Arial"/>
                <a:ea typeface="Arial"/>
                <a:cs typeface="Arial"/>
                <a:sym typeface="Arial"/>
              </a:rPr>
              <a:t> </a:t>
            </a:r>
            <a:endParaRPr sz="1100" b="1">
              <a:latin typeface="Arial"/>
              <a:ea typeface="Arial"/>
              <a:cs typeface="Arial"/>
              <a:sym typeface="Arial"/>
            </a:endParaRPr>
          </a:p>
          <a:p>
            <a:pPr marL="457200" lvl="0" indent="0" algn="l" rtl="0">
              <a:spcBef>
                <a:spcPts val="1200"/>
              </a:spcBef>
              <a:spcAft>
                <a:spcPts val="1000"/>
              </a:spcAft>
              <a:buNone/>
            </a:pPr>
            <a:endParaRPr sz="1200">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74E13"/>
        </a:solidFill>
        <a:effectLst/>
      </p:bgPr>
    </p:bg>
    <p:spTree>
      <p:nvGrpSpPr>
        <p:cNvPr id="1" name="Shape 92"/>
        <p:cNvGrpSpPr/>
        <p:nvPr/>
      </p:nvGrpSpPr>
      <p:grpSpPr>
        <a:xfrm>
          <a:off x="0" y="0"/>
          <a:ext cx="0" cy="0"/>
          <a:chOff x="0" y="0"/>
          <a:chExt cx="0" cy="0"/>
        </a:xfrm>
      </p:grpSpPr>
      <p:sp>
        <p:nvSpPr>
          <p:cNvPr id="93" name="Google Shape;93;p16"/>
          <p:cNvSpPr txBox="1">
            <a:spLocks noGrp="1"/>
          </p:cNvSpPr>
          <p:nvPr>
            <p:ph type="title"/>
          </p:nvPr>
        </p:nvSpPr>
        <p:spPr>
          <a:xfrm>
            <a:off x="283100" y="712150"/>
            <a:ext cx="86316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rgbClr val="B6D7A8"/>
                </a:solidFill>
              </a:rPr>
              <a:t>Flow Chart:</a:t>
            </a:r>
            <a:endParaRPr sz="2800">
              <a:solidFill>
                <a:srgbClr val="B6D7A8"/>
              </a:solidFill>
            </a:endParaRPr>
          </a:p>
        </p:txBody>
      </p:sp>
      <p:pic>
        <p:nvPicPr>
          <p:cNvPr id="94" name="Google Shape;94;p16"/>
          <p:cNvPicPr preferRelativeResize="0"/>
          <p:nvPr/>
        </p:nvPicPr>
        <p:blipFill rotWithShape="1">
          <a:blip r:embed="rId3">
            <a:alphaModFix/>
          </a:blip>
          <a:srcRect l="16669" t="15304" r="18868" b="8857"/>
          <a:stretch/>
        </p:blipFill>
        <p:spPr>
          <a:xfrm>
            <a:off x="501800" y="1362050"/>
            <a:ext cx="7849675" cy="3185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74E13"/>
        </a:solidFill>
        <a:effectLst/>
      </p:bgPr>
    </p:bg>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260849" y="654000"/>
            <a:ext cx="86223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300">
                <a:solidFill>
                  <a:srgbClr val="B6D7A8"/>
                </a:solidFill>
              </a:rPr>
              <a:t>USE CASE:</a:t>
            </a:r>
            <a:endParaRPr sz="3300">
              <a:solidFill>
                <a:srgbClr val="B6D7A8"/>
              </a:solidFill>
            </a:endParaRPr>
          </a:p>
          <a:p>
            <a:pPr marL="0" lvl="0" indent="0" algn="l" rtl="0">
              <a:spcBef>
                <a:spcPts val="1000"/>
              </a:spcBef>
              <a:spcAft>
                <a:spcPts val="1000"/>
              </a:spcAft>
              <a:buNone/>
            </a:pPr>
            <a:endParaRPr sz="3300">
              <a:solidFill>
                <a:srgbClr val="B6D7A8"/>
              </a:solidFill>
            </a:endParaRPr>
          </a:p>
        </p:txBody>
      </p:sp>
      <p:pic>
        <p:nvPicPr>
          <p:cNvPr id="100" name="Google Shape;100;p17"/>
          <p:cNvPicPr preferRelativeResize="0"/>
          <p:nvPr/>
        </p:nvPicPr>
        <p:blipFill rotWithShape="1">
          <a:blip r:embed="rId3">
            <a:alphaModFix/>
          </a:blip>
          <a:srcRect l="24344" t="15680" r="24907" b="6267"/>
          <a:stretch/>
        </p:blipFill>
        <p:spPr>
          <a:xfrm>
            <a:off x="2562800" y="1039450"/>
            <a:ext cx="5896200" cy="4014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AA84F"/>
        </a:solidFill>
        <a:effectLst/>
      </p:bgPr>
    </p:bg>
    <p:spTree>
      <p:nvGrpSpPr>
        <p:cNvPr id="1" name="Shape 104"/>
        <p:cNvGrpSpPr/>
        <p:nvPr/>
      </p:nvGrpSpPr>
      <p:grpSpPr>
        <a:xfrm>
          <a:off x="0" y="0"/>
          <a:ext cx="0" cy="0"/>
          <a:chOff x="0" y="0"/>
          <a:chExt cx="0" cy="0"/>
        </a:xfrm>
      </p:grpSpPr>
      <p:pic>
        <p:nvPicPr>
          <p:cNvPr id="105" name="Google Shape;105;p18"/>
          <p:cNvPicPr preferRelativeResize="0"/>
          <p:nvPr/>
        </p:nvPicPr>
        <p:blipFill>
          <a:blip r:embed="rId3">
            <a:alphaModFix/>
          </a:blip>
          <a:stretch>
            <a:fillRect/>
          </a:stretch>
        </p:blipFill>
        <p:spPr>
          <a:xfrm>
            <a:off x="896075" y="162725"/>
            <a:ext cx="7706299" cy="4818049"/>
          </a:xfrm>
          <a:prstGeom prst="rect">
            <a:avLst/>
          </a:prstGeom>
          <a:noFill/>
          <a:ln>
            <a:noFill/>
          </a:ln>
        </p:spPr>
      </p:pic>
      <p:sp>
        <p:nvSpPr>
          <p:cNvPr id="106" name="Google Shape;106;p18"/>
          <p:cNvSpPr txBox="1"/>
          <p:nvPr/>
        </p:nvSpPr>
        <p:spPr>
          <a:xfrm>
            <a:off x="2855550" y="6873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Technology Used</a:t>
            </a:r>
            <a:endParaRPr sz="3000" b="1">
              <a:solidFill>
                <a:schemeClr val="lt2"/>
              </a:solidFill>
              <a:latin typeface="Raleway"/>
              <a:ea typeface="Raleway"/>
              <a:cs typeface="Raleway"/>
              <a:sym typeface="Raleway"/>
            </a:endParaRPr>
          </a:p>
        </p:txBody>
      </p:sp>
      <p:sp>
        <p:nvSpPr>
          <p:cNvPr id="107" name="Google Shape;107;p18"/>
          <p:cNvSpPr txBox="1">
            <a:spLocks noGrp="1"/>
          </p:cNvSpPr>
          <p:nvPr>
            <p:ph type="body" idx="4294967295"/>
          </p:nvPr>
        </p:nvSpPr>
        <p:spPr>
          <a:xfrm>
            <a:off x="1756325" y="1450000"/>
            <a:ext cx="4442400" cy="3327900"/>
          </a:xfrm>
          <a:prstGeom prst="rect">
            <a:avLst/>
          </a:prstGeom>
        </p:spPr>
        <p:txBody>
          <a:bodyPr spcFirstLastPara="1" wrap="square" lIns="91425" tIns="91425" rIns="91425" bIns="91425" anchor="t" anchorCtr="0">
            <a:noAutofit/>
          </a:bodyPr>
          <a:lstStyle/>
          <a:p>
            <a:pPr marL="685800" lvl="0" indent="-228600" algn="just" rtl="0">
              <a:spcBef>
                <a:spcPts val="1200"/>
              </a:spcBef>
              <a:spcAft>
                <a:spcPts val="0"/>
              </a:spcAft>
              <a:buClr>
                <a:schemeClr val="dk2"/>
              </a:buClr>
              <a:buSzPts val="1100"/>
              <a:buFont typeface="Arial"/>
              <a:buNone/>
            </a:pPr>
            <a:r>
              <a:rPr lang="en" sz="1100" dirty="0">
                <a:latin typeface="Arial"/>
                <a:ea typeface="Arial"/>
                <a:cs typeface="Arial"/>
                <a:sym typeface="Arial"/>
              </a:rPr>
              <a:t>●</a:t>
            </a:r>
            <a:r>
              <a:rPr lang="en" sz="700" dirty="0">
                <a:latin typeface="Times New Roman"/>
                <a:ea typeface="Times New Roman"/>
                <a:cs typeface="Times New Roman"/>
                <a:sym typeface="Times New Roman"/>
              </a:rPr>
              <a:t>      </a:t>
            </a:r>
            <a:r>
              <a:rPr lang="en" sz="1100" b="1" dirty="0">
                <a:latin typeface="Arial"/>
                <a:ea typeface="Arial"/>
                <a:cs typeface="Arial"/>
                <a:sym typeface="Arial"/>
              </a:rPr>
              <a:t>IBM Cloud.</a:t>
            </a:r>
            <a:endParaRPr sz="1100" b="1">
              <a:latin typeface="Arial"/>
              <a:ea typeface="Arial"/>
              <a:cs typeface="Arial"/>
              <a:sym typeface="Arial"/>
            </a:endParaRPr>
          </a:p>
          <a:p>
            <a:pPr marL="685800" lvl="0" indent="-228600" algn="just" rtl="0">
              <a:spcBef>
                <a:spcPts val="1200"/>
              </a:spcBef>
              <a:spcAft>
                <a:spcPts val="0"/>
              </a:spcAft>
              <a:buClr>
                <a:schemeClr val="dk2"/>
              </a:buClr>
              <a:buSzPts val="1100"/>
              <a:buFont typeface="Arial"/>
              <a:buNone/>
            </a:pPr>
            <a:r>
              <a:rPr lang="en" sz="1100" dirty="0">
                <a:latin typeface="Arial"/>
                <a:ea typeface="Arial"/>
                <a:cs typeface="Arial"/>
                <a:sym typeface="Arial"/>
              </a:rPr>
              <a:t>●</a:t>
            </a:r>
            <a:r>
              <a:rPr lang="en" sz="700" dirty="0">
                <a:latin typeface="Times New Roman"/>
                <a:ea typeface="Times New Roman"/>
                <a:cs typeface="Times New Roman"/>
                <a:sym typeface="Times New Roman"/>
              </a:rPr>
              <a:t>      </a:t>
            </a:r>
            <a:r>
              <a:rPr lang="en" sz="1100" b="1" dirty="0">
                <a:latin typeface="Arial"/>
                <a:ea typeface="Arial"/>
                <a:cs typeface="Arial"/>
                <a:sym typeface="Arial"/>
              </a:rPr>
              <a:t>Node Red.</a:t>
            </a:r>
            <a:endParaRPr sz="1100" b="1">
              <a:latin typeface="Arial"/>
              <a:ea typeface="Arial"/>
              <a:cs typeface="Arial"/>
              <a:sym typeface="Arial"/>
            </a:endParaRPr>
          </a:p>
          <a:p>
            <a:pPr marL="685800" lvl="0" indent="-228600" algn="just" rtl="0">
              <a:spcBef>
                <a:spcPts val="1200"/>
              </a:spcBef>
              <a:spcAft>
                <a:spcPts val="0"/>
              </a:spcAft>
              <a:buClr>
                <a:schemeClr val="dk2"/>
              </a:buClr>
              <a:buSzPts val="1100"/>
              <a:buFont typeface="Arial"/>
              <a:buNone/>
            </a:pPr>
            <a:r>
              <a:rPr lang="en" sz="1100" dirty="0" smtClean="0">
                <a:latin typeface="Arial"/>
                <a:ea typeface="Arial"/>
                <a:cs typeface="Arial"/>
                <a:sym typeface="Arial"/>
              </a:rPr>
              <a:t>●</a:t>
            </a:r>
            <a:r>
              <a:rPr lang="en" sz="700" dirty="0" smtClean="0">
                <a:latin typeface="Times New Roman"/>
                <a:ea typeface="Times New Roman"/>
                <a:cs typeface="Times New Roman"/>
                <a:sym typeface="Times New Roman"/>
              </a:rPr>
              <a:t>      </a:t>
            </a:r>
            <a:r>
              <a:rPr lang="en" sz="1100" b="1" dirty="0">
                <a:latin typeface="Arial"/>
                <a:ea typeface="Arial"/>
                <a:cs typeface="Arial"/>
                <a:sym typeface="Arial"/>
              </a:rPr>
              <a:t>IBM DB2 application.</a:t>
            </a:r>
            <a:endParaRPr sz="1100" b="1">
              <a:latin typeface="Arial"/>
              <a:ea typeface="Arial"/>
              <a:cs typeface="Arial"/>
              <a:sym typeface="Arial"/>
            </a:endParaRPr>
          </a:p>
          <a:p>
            <a:pPr marL="685800" lvl="0" indent="-228600" algn="just" rtl="0">
              <a:spcBef>
                <a:spcPts val="1200"/>
              </a:spcBef>
              <a:spcAft>
                <a:spcPts val="0"/>
              </a:spcAft>
              <a:buClr>
                <a:schemeClr val="dk2"/>
              </a:buClr>
              <a:buSzPts val="1100"/>
              <a:buFont typeface="Arial"/>
              <a:buNone/>
            </a:pPr>
            <a:r>
              <a:rPr lang="en" sz="1100" dirty="0">
                <a:latin typeface="Arial"/>
                <a:ea typeface="Arial"/>
                <a:cs typeface="Arial"/>
                <a:sym typeface="Arial"/>
              </a:rPr>
              <a:t>●</a:t>
            </a:r>
            <a:r>
              <a:rPr lang="en" sz="700" dirty="0">
                <a:latin typeface="Times New Roman"/>
                <a:ea typeface="Times New Roman"/>
                <a:cs typeface="Times New Roman"/>
                <a:sym typeface="Times New Roman"/>
              </a:rPr>
              <a:t>      </a:t>
            </a:r>
            <a:r>
              <a:rPr lang="en" sz="1100" b="1" dirty="0">
                <a:latin typeface="Arial"/>
                <a:ea typeface="Arial"/>
                <a:cs typeface="Arial"/>
                <a:sym typeface="Arial"/>
              </a:rPr>
              <a:t>Integration of Database to Node-Red flow</a:t>
            </a:r>
            <a:endParaRPr sz="1100" b="1">
              <a:latin typeface="Arial"/>
              <a:ea typeface="Arial"/>
              <a:cs typeface="Arial"/>
              <a:sym typeface="Arial"/>
            </a:endParaRPr>
          </a:p>
          <a:p>
            <a:pPr marL="685800" lvl="0" indent="-228600" algn="just" rtl="0">
              <a:spcBef>
                <a:spcPts val="1200"/>
              </a:spcBef>
              <a:spcAft>
                <a:spcPts val="0"/>
              </a:spcAft>
              <a:buClr>
                <a:schemeClr val="dk2"/>
              </a:buClr>
              <a:buSzPts val="1100"/>
              <a:buFont typeface="Arial"/>
              <a:buNone/>
            </a:pPr>
            <a:r>
              <a:rPr lang="en" sz="1100" dirty="0">
                <a:latin typeface="Arial"/>
                <a:ea typeface="Arial"/>
                <a:cs typeface="Arial"/>
                <a:sym typeface="Arial"/>
              </a:rPr>
              <a:t>●</a:t>
            </a:r>
            <a:r>
              <a:rPr lang="en" sz="700" dirty="0">
                <a:latin typeface="Times New Roman"/>
                <a:ea typeface="Times New Roman"/>
                <a:cs typeface="Times New Roman"/>
                <a:sym typeface="Times New Roman"/>
              </a:rPr>
              <a:t>      </a:t>
            </a:r>
            <a:r>
              <a:rPr lang="en" sz="1100" b="1" dirty="0">
                <a:latin typeface="Arial"/>
                <a:ea typeface="Arial"/>
                <a:cs typeface="Arial"/>
                <a:sym typeface="Arial"/>
              </a:rPr>
              <a:t>Software designing(Use cases/DFD etc.)</a:t>
            </a:r>
            <a:endParaRPr sz="1100" b="1">
              <a:latin typeface="Arial"/>
              <a:ea typeface="Arial"/>
              <a:cs typeface="Arial"/>
              <a:sym typeface="Arial"/>
            </a:endParaRPr>
          </a:p>
          <a:p>
            <a:pPr marL="685800" lvl="0" indent="-228600" algn="just" rtl="0">
              <a:spcBef>
                <a:spcPts val="1200"/>
              </a:spcBef>
              <a:spcAft>
                <a:spcPts val="0"/>
              </a:spcAft>
              <a:buClr>
                <a:schemeClr val="dk2"/>
              </a:buClr>
              <a:buSzPts val="1100"/>
              <a:buFont typeface="Arial"/>
              <a:buNone/>
            </a:pPr>
            <a:r>
              <a:rPr lang="en" sz="1100" dirty="0">
                <a:latin typeface="Arial"/>
                <a:ea typeface="Arial"/>
                <a:cs typeface="Arial"/>
                <a:sym typeface="Arial"/>
              </a:rPr>
              <a:t>●</a:t>
            </a:r>
            <a:r>
              <a:rPr lang="en" sz="700" dirty="0">
                <a:latin typeface="Times New Roman"/>
                <a:ea typeface="Times New Roman"/>
                <a:cs typeface="Times New Roman"/>
                <a:sym typeface="Times New Roman"/>
              </a:rPr>
              <a:t>      </a:t>
            </a:r>
            <a:r>
              <a:rPr lang="en" sz="1100" b="1" dirty="0" smtClean="0">
                <a:latin typeface="Arial"/>
                <a:ea typeface="Times New Roman"/>
                <a:cs typeface="Arial"/>
                <a:sym typeface="Arial"/>
              </a:rPr>
              <a:t>GitHub</a:t>
            </a:r>
            <a:r>
              <a:rPr lang="en" sz="1100" b="1" dirty="0" smtClean="0">
                <a:latin typeface="Arial"/>
                <a:ea typeface="Arial"/>
                <a:cs typeface="Arial"/>
                <a:sym typeface="Arial"/>
              </a:rPr>
              <a:t>.</a:t>
            </a:r>
            <a:endParaRPr sz="1100" b="1">
              <a:latin typeface="Arial"/>
              <a:ea typeface="Arial"/>
              <a:cs typeface="Arial"/>
              <a:sym typeface="Arial"/>
            </a:endParaRPr>
          </a:p>
          <a:p>
            <a:pPr marL="457200" lvl="0" indent="0" algn="l" rtl="0">
              <a:spcBef>
                <a:spcPts val="1200"/>
              </a:spcBef>
              <a:spcAft>
                <a:spcPts val="1000"/>
              </a:spcAft>
              <a:buNone/>
            </a:pPr>
            <a:endParaRPr sz="1200">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8761D"/>
        </a:solidFill>
        <a:effectLst/>
      </p:bgPr>
    </p:bg>
    <p:spTree>
      <p:nvGrpSpPr>
        <p:cNvPr id="1" name="Shape 111"/>
        <p:cNvGrpSpPr/>
        <p:nvPr/>
      </p:nvGrpSpPr>
      <p:grpSpPr>
        <a:xfrm>
          <a:off x="0" y="0"/>
          <a:ext cx="0" cy="0"/>
          <a:chOff x="0" y="0"/>
          <a:chExt cx="0" cy="0"/>
        </a:xfrm>
      </p:grpSpPr>
      <p:pic>
        <p:nvPicPr>
          <p:cNvPr id="112" name="Google Shape;112;p19" descr="Screen Shot 2015-11-20 at 9.47.21 AM.png"/>
          <p:cNvPicPr preferRelativeResize="0"/>
          <p:nvPr/>
        </p:nvPicPr>
        <p:blipFill rotWithShape="1">
          <a:blip r:embed="rId3">
            <a:alphaModFix/>
          </a:blip>
          <a:srcRect l="4413" r="4404"/>
          <a:stretch/>
        </p:blipFill>
        <p:spPr>
          <a:xfrm>
            <a:off x="0" y="0"/>
            <a:ext cx="9144000" cy="5143504"/>
          </a:xfrm>
          <a:prstGeom prst="rect">
            <a:avLst/>
          </a:prstGeom>
          <a:noFill/>
          <a:ln>
            <a:noFill/>
          </a:ln>
        </p:spPr>
      </p:pic>
      <p:sp>
        <p:nvSpPr>
          <p:cNvPr id="113" name="Google Shape;113;p19"/>
          <p:cNvSpPr txBox="1">
            <a:spLocks noGrp="1"/>
          </p:cNvSpPr>
          <p:nvPr>
            <p:ph type="title"/>
          </p:nvPr>
        </p:nvSpPr>
        <p:spPr>
          <a:xfrm>
            <a:off x="283100" y="161314"/>
            <a:ext cx="6244200" cy="89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Software Design</a:t>
            </a:r>
            <a:endParaRPr/>
          </a:p>
        </p:txBody>
      </p:sp>
      <p:pic>
        <p:nvPicPr>
          <p:cNvPr id="114" name="Google Shape;114;p19"/>
          <p:cNvPicPr preferRelativeResize="0"/>
          <p:nvPr/>
        </p:nvPicPr>
        <p:blipFill>
          <a:blip r:embed="rId4">
            <a:alphaModFix/>
          </a:blip>
          <a:stretch>
            <a:fillRect/>
          </a:stretch>
        </p:blipFill>
        <p:spPr>
          <a:xfrm>
            <a:off x="448050" y="1057375"/>
            <a:ext cx="7867576" cy="3799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74E13"/>
        </a:solidFill>
        <a:effectLst/>
      </p:bgPr>
    </p:bg>
    <p:spTree>
      <p:nvGrpSpPr>
        <p:cNvPr id="1" name="Shape 118"/>
        <p:cNvGrpSpPr/>
        <p:nvPr/>
      </p:nvGrpSpPr>
      <p:grpSpPr>
        <a:xfrm>
          <a:off x="0" y="0"/>
          <a:ext cx="0" cy="0"/>
          <a:chOff x="0" y="0"/>
          <a:chExt cx="0" cy="0"/>
        </a:xfrm>
      </p:grpSpPr>
      <p:sp>
        <p:nvSpPr>
          <p:cNvPr id="119" name="Google Shape;119;p20"/>
          <p:cNvSpPr txBox="1"/>
          <p:nvPr/>
        </p:nvSpPr>
        <p:spPr>
          <a:xfrm>
            <a:off x="458075" y="219044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FFFFFF"/>
                </a:solidFill>
                <a:latin typeface="Raleway"/>
                <a:ea typeface="Raleway"/>
                <a:cs typeface="Raleway"/>
                <a:sym typeface="Raleway"/>
              </a:rPr>
              <a:t>DFD</a:t>
            </a:r>
            <a:endParaRPr sz="4800" b="1">
              <a:solidFill>
                <a:srgbClr val="FFFFFF"/>
              </a:solidFill>
              <a:latin typeface="Raleway"/>
              <a:ea typeface="Raleway"/>
              <a:cs typeface="Raleway"/>
              <a:sym typeface="Raleway"/>
            </a:endParaRPr>
          </a:p>
        </p:txBody>
      </p:sp>
      <p:pic>
        <p:nvPicPr>
          <p:cNvPr id="120" name="Google Shape;120;p20"/>
          <p:cNvPicPr preferRelativeResize="0"/>
          <p:nvPr/>
        </p:nvPicPr>
        <p:blipFill>
          <a:blip r:embed="rId3">
            <a:alphaModFix/>
          </a:blip>
          <a:stretch>
            <a:fillRect/>
          </a:stretch>
        </p:blipFill>
        <p:spPr>
          <a:xfrm>
            <a:off x="2670325" y="505500"/>
            <a:ext cx="4241400" cy="4132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124"/>
        <p:cNvGrpSpPr/>
        <p:nvPr/>
      </p:nvGrpSpPr>
      <p:grpSpPr>
        <a:xfrm>
          <a:off x="0" y="0"/>
          <a:ext cx="0" cy="0"/>
          <a:chOff x="0" y="0"/>
          <a:chExt cx="0" cy="0"/>
        </a:xfrm>
      </p:grpSpPr>
      <p:sp>
        <p:nvSpPr>
          <p:cNvPr id="125" name="Google Shape;125;p21"/>
          <p:cNvSpPr txBox="1"/>
          <p:nvPr/>
        </p:nvSpPr>
        <p:spPr>
          <a:xfrm>
            <a:off x="896075" y="-107525"/>
            <a:ext cx="5304900" cy="107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400" b="1">
                <a:latin typeface="Lato"/>
                <a:ea typeface="Lato"/>
                <a:cs typeface="Lato"/>
                <a:sym typeface="Lato"/>
              </a:rPr>
              <a:t>                      </a:t>
            </a:r>
            <a:r>
              <a:rPr lang="en" sz="4400" b="1" u="sng">
                <a:latin typeface="Lato"/>
                <a:ea typeface="Lato"/>
                <a:cs typeface="Lato"/>
                <a:sym typeface="Lato"/>
              </a:rPr>
              <a:t> Result</a:t>
            </a:r>
            <a:endParaRPr sz="4400" b="1" u="sng">
              <a:latin typeface="Lato"/>
              <a:ea typeface="Lato"/>
              <a:cs typeface="Lato"/>
              <a:sym typeface="Lato"/>
            </a:endParaRPr>
          </a:p>
        </p:txBody>
      </p:sp>
      <p:pic>
        <p:nvPicPr>
          <p:cNvPr id="126" name="Google Shape;126;p21"/>
          <p:cNvPicPr preferRelativeResize="0"/>
          <p:nvPr/>
        </p:nvPicPr>
        <p:blipFill rotWithShape="1">
          <a:blip r:embed="rId3">
            <a:alphaModFix/>
          </a:blip>
          <a:srcRect t="10112"/>
          <a:stretch/>
        </p:blipFill>
        <p:spPr>
          <a:xfrm>
            <a:off x="152400" y="1057375"/>
            <a:ext cx="8772552" cy="3933725"/>
          </a:xfrm>
          <a:prstGeom prst="rect">
            <a:avLst/>
          </a:prstGeom>
          <a:noFill/>
          <a:ln>
            <a:noFill/>
          </a:ln>
        </p:spPr>
      </p:pic>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457</Words>
  <PresentationFormat>On-screen Show (16:9)</PresentationFormat>
  <Paragraphs>40</Paragraphs>
  <Slides>14</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Lato</vt:lpstr>
      <vt:lpstr>Raleway</vt:lpstr>
      <vt:lpstr>Courier New</vt:lpstr>
      <vt:lpstr>Times New Roman</vt:lpstr>
      <vt:lpstr>Algerian</vt:lpstr>
      <vt:lpstr>Lobster</vt:lpstr>
      <vt:lpstr>Swiss</vt:lpstr>
      <vt:lpstr>Slide 1</vt:lpstr>
      <vt:lpstr>Introduction</vt:lpstr>
      <vt:lpstr>Slide 3</vt:lpstr>
      <vt:lpstr>Flow Chart:</vt:lpstr>
      <vt:lpstr>USE CASE: </vt:lpstr>
      <vt:lpstr>Slide 6</vt:lpstr>
      <vt:lpstr>Software Design</vt:lpstr>
      <vt:lpstr>Slide 8</vt:lpstr>
      <vt:lpstr>Slide 9</vt:lpstr>
      <vt:lpstr>Slide 10</vt:lpstr>
      <vt:lpstr>Slide 11</vt:lpstr>
      <vt:lpstr>Slide 12</vt:lpstr>
      <vt:lpstr>Future Scope</vt:lpstr>
      <vt:lpstr>Slide 14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siddhi mishra</dc:creator>
  <cp:lastModifiedBy>SIDSAG</cp:lastModifiedBy>
  <cp:revision>1</cp:revision>
  <dcterms:modified xsi:type="dcterms:W3CDTF">2020-10-03T19:57:44Z</dcterms:modified>
</cp:coreProperties>
</file>